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60" r:id="rId4"/>
    <p:sldId id="272" r:id="rId5"/>
    <p:sldId id="261" r:id="rId6"/>
    <p:sldId id="271" r:id="rId7"/>
    <p:sldId id="275" r:id="rId8"/>
    <p:sldId id="262" r:id="rId9"/>
    <p:sldId id="273" r:id="rId10"/>
    <p:sldId id="276" r:id="rId11"/>
    <p:sldId id="277" r:id="rId12"/>
    <p:sldId id="278"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1905000"/>
            <a:ext cx="7543800" cy="4419600"/>
          </a:xfrm>
        </p:spPr>
        <p:txBody>
          <a:bodyPr>
            <a:normAutofit/>
          </a:bodyPr>
          <a:lstStyle/>
          <a:p>
            <a:pPr rtl="1"/>
            <a:r>
              <a:rPr lang="ar-EG" sz="4400" b="1" dirty="0" smtClean="0">
                <a:solidFill>
                  <a:srgbClr val="FF0000"/>
                </a:solidFill>
              </a:rPr>
              <a:t>تابع الفصل </a:t>
            </a:r>
            <a:r>
              <a:rPr lang="ar-EG" sz="4400" b="1" dirty="0">
                <a:solidFill>
                  <a:srgbClr val="FF0000"/>
                </a:solidFill>
              </a:rPr>
              <a:t>السادس </a:t>
            </a:r>
            <a:endParaRPr lang="en-US" sz="4400" dirty="0">
              <a:solidFill>
                <a:srgbClr val="FF0000"/>
              </a:solidFill>
            </a:endParaRPr>
          </a:p>
          <a:p>
            <a:r>
              <a:rPr lang="ar-EG" sz="4400" b="1" dirty="0">
                <a:solidFill>
                  <a:srgbClr val="FF0000"/>
                </a:solidFill>
              </a:rPr>
              <a:t>الأساليب الإدارية الحديثة لتحقيق الجودة فى المؤسسات التعليمية</a:t>
            </a:r>
            <a:r>
              <a:rPr lang="en-US" dirty="0" smtClean="0">
                <a:solidFill>
                  <a:srgbClr val="FF0000"/>
                </a:solidFill>
              </a:rPr>
              <a:t> </a:t>
            </a:r>
            <a:endParaRPr lang="ar-SA" dirty="0" smtClean="0">
              <a:solidFill>
                <a:srgbClr val="FF0000"/>
              </a:solidFill>
            </a:endParaRPr>
          </a:p>
          <a:p>
            <a:endParaRPr lang="ar-EG" dirty="0"/>
          </a:p>
        </p:txBody>
      </p:sp>
    </p:spTree>
    <p:extLst>
      <p:ext uri="{BB962C8B-B14F-4D97-AF65-F5344CB8AC3E}">
        <p14:creationId xmlns:p14="http://schemas.microsoft.com/office/powerpoint/2010/main" val="40572438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6354762"/>
          </a:xfrm>
        </p:spPr>
        <p:txBody>
          <a:bodyPr>
            <a:normAutofit fontScale="90000"/>
          </a:bodyPr>
          <a:lstStyle/>
          <a:p>
            <a:pPr lvl="0" rtl="1"/>
            <a:r>
              <a:rPr lang="ar-EG" sz="3600" dirty="0" smtClean="0"/>
              <a:t/>
            </a:r>
            <a:br>
              <a:rPr lang="ar-EG" sz="3600" dirty="0" smtClean="0"/>
            </a:br>
            <a:r>
              <a:rPr lang="ar-EG" sz="3600" dirty="0"/>
              <a:t/>
            </a:r>
            <a:br>
              <a:rPr lang="ar-EG" sz="3600" dirty="0"/>
            </a:br>
            <a:r>
              <a:rPr lang="ar-EG" sz="3600" dirty="0" smtClean="0"/>
              <a:t/>
            </a:r>
            <a:br>
              <a:rPr lang="ar-EG" sz="3600" dirty="0" smtClean="0"/>
            </a:br>
            <a:r>
              <a:rPr lang="ar-EG" sz="3600" dirty="0"/>
              <a:t/>
            </a:r>
            <a:br>
              <a:rPr lang="ar-EG" sz="3600" dirty="0"/>
            </a:br>
            <a:r>
              <a:rPr lang="ar-EG" sz="3600" b="1" dirty="0" smtClean="0">
                <a:solidFill>
                  <a:srgbClr val="FF0000"/>
                </a:solidFill>
              </a:rPr>
              <a:t>1- التوثيق</a:t>
            </a:r>
            <a:r>
              <a:rPr lang="ar-EG" sz="3600" b="1" dirty="0">
                <a:solidFill>
                  <a:srgbClr val="FF0000"/>
                </a:solidFill>
              </a:rPr>
              <a:t>: </a:t>
            </a:r>
            <a:r>
              <a:rPr lang="en-US" sz="3600" dirty="0"/>
              <a:t/>
            </a:r>
            <a:br>
              <a:rPr lang="en-US" sz="3600" dirty="0"/>
            </a:br>
            <a:r>
              <a:rPr lang="ar-EG" sz="3600" dirty="0"/>
              <a:t>وهنا يجري توثيق أداء العملية قبل وبعد التحسينات، فقبل إجراء التحسينات تحدد وتوثق الطريقة الحالية لأداء العملية، ويتيح هذا تقييماً للعملية، وكذا أساسا للمقارنة بأي تحسينات يتم تصميمها أو تنفيذها، وبعد التحسينات يجري توثيق طريقة الأداء الجديدة، فهي ستمثل المعيار الجديد الذي سيحتذي في التنفيذ وعلى أساسه يتم تقييم العملية، وكذلك سيكون هذا المعيار مرجعاً لمخططي الاحتياجات والبرامج التدريبية، وللعاملين في العمليات الأخري المرتبطة بالعملية المحسنة، وأساساً لأي تحسينات ستجري لاحقاً.</a:t>
            </a:r>
            <a:r>
              <a:rPr lang="en-US" sz="8800" dirty="0"/>
              <a:t/>
            </a:r>
            <a:br>
              <a:rPr lang="en-US" sz="8800" dirty="0"/>
            </a:br>
            <a:r>
              <a:rPr lang="en-US" sz="8800" dirty="0"/>
              <a:t/>
            </a:r>
            <a:br>
              <a:rPr lang="en-US" sz="8800" dirty="0"/>
            </a:br>
            <a:endParaRPr lang="ar-EG" sz="8800" dirty="0">
              <a:solidFill>
                <a:schemeClr val="accent3">
                  <a:lumMod val="75000"/>
                </a:schemeClr>
              </a:solidFill>
            </a:endParaRPr>
          </a:p>
        </p:txBody>
      </p:sp>
    </p:spTree>
    <p:extLst>
      <p:ext uri="{BB962C8B-B14F-4D97-AF65-F5344CB8AC3E}">
        <p14:creationId xmlns:p14="http://schemas.microsoft.com/office/powerpoint/2010/main" val="601333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6354762"/>
          </a:xfrm>
        </p:spPr>
        <p:txBody>
          <a:bodyPr>
            <a:normAutofit fontScale="90000"/>
          </a:bodyPr>
          <a:lstStyle/>
          <a:p>
            <a:pPr lvl="0" rtl="1"/>
            <a:r>
              <a:rPr lang="ar-EG" sz="3600" dirty="0" smtClean="0"/>
              <a:t/>
            </a:r>
            <a:br>
              <a:rPr lang="ar-EG" sz="3600" dirty="0" smtClean="0"/>
            </a:br>
            <a:r>
              <a:rPr lang="ar-EG" sz="3600" dirty="0"/>
              <a:t/>
            </a:r>
            <a:br>
              <a:rPr lang="ar-EG" sz="3600" dirty="0"/>
            </a:br>
            <a:r>
              <a:rPr lang="ar-EG" sz="3600" b="1" dirty="0">
                <a:solidFill>
                  <a:srgbClr val="FF0000"/>
                </a:solidFill>
              </a:rPr>
              <a:t/>
            </a:r>
            <a:br>
              <a:rPr lang="ar-EG" sz="3600" b="1" dirty="0">
                <a:solidFill>
                  <a:srgbClr val="FF0000"/>
                </a:solidFill>
              </a:rPr>
            </a:br>
            <a:r>
              <a:rPr lang="ar-EG" sz="3600" b="1" dirty="0">
                <a:solidFill>
                  <a:srgbClr val="FF0000"/>
                </a:solidFill>
              </a:rPr>
              <a:t>2-دورة </a:t>
            </a:r>
            <a:r>
              <a:rPr lang="ar-EG" sz="3600" b="1" dirty="0">
                <a:solidFill>
                  <a:srgbClr val="FF0000"/>
                </a:solidFill>
              </a:rPr>
              <a:t>التخطيط – التنفيذ – المراجعة:</a:t>
            </a:r>
            <a:r>
              <a:rPr lang="en-US" sz="3600" dirty="0"/>
              <a:t/>
            </a:r>
            <a:br>
              <a:rPr lang="en-US" sz="3600" dirty="0"/>
            </a:br>
            <a:r>
              <a:rPr lang="ar-EG" sz="3600" dirty="0"/>
              <a:t>وتمثل هذه الدورة أساساً لأنشطة التحسين المستمر، وهي كما يعرفها الشكل رقم (6) توضح عملية التحسين من خلال دائرة تؤكد طبيعتها المستمرة.</a:t>
            </a:r>
            <a:r>
              <a:rPr lang="en-US" sz="8800" dirty="0"/>
              <a:t/>
            </a:r>
            <a:br>
              <a:rPr lang="en-US" sz="8800" dirty="0"/>
            </a:br>
            <a:r>
              <a:rPr lang="en-US" sz="8800" dirty="0"/>
              <a:t/>
            </a:r>
            <a:br>
              <a:rPr lang="en-US" sz="8800" dirty="0"/>
            </a:br>
            <a:r>
              <a:rPr lang="en-US" sz="8800" dirty="0"/>
              <a:t/>
            </a:r>
            <a:br>
              <a:rPr lang="en-US" sz="8800" dirty="0"/>
            </a:br>
            <a:endParaRPr lang="ar-EG" sz="8800" dirty="0">
              <a:solidFill>
                <a:schemeClr val="accent3">
                  <a:lumMod val="75000"/>
                </a:schemeClr>
              </a:solidFill>
            </a:endParaRPr>
          </a:p>
        </p:txBody>
      </p:sp>
    </p:spTree>
    <p:extLst>
      <p:ext uri="{BB962C8B-B14F-4D97-AF65-F5344CB8AC3E}">
        <p14:creationId xmlns:p14="http://schemas.microsoft.com/office/powerpoint/2010/main" val="3021177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6354762"/>
          </a:xfrm>
        </p:spPr>
        <p:txBody>
          <a:bodyPr>
            <a:normAutofit fontScale="90000"/>
          </a:bodyPr>
          <a:lstStyle/>
          <a:p>
            <a:pPr lvl="0" rtl="1"/>
            <a:r>
              <a:rPr lang="ar-EG" sz="3600" dirty="0" smtClean="0"/>
              <a:t/>
            </a:r>
            <a:br>
              <a:rPr lang="ar-EG" sz="3600" dirty="0" smtClean="0"/>
            </a:br>
            <a:r>
              <a:rPr lang="ar-EG" sz="3600" dirty="0"/>
              <a:t/>
            </a:r>
            <a:br>
              <a:rPr lang="ar-EG" sz="3600" dirty="0"/>
            </a:br>
            <a:r>
              <a:rPr lang="ar-EG" sz="3600" dirty="0" smtClean="0"/>
              <a:t/>
            </a:r>
            <a:br>
              <a:rPr lang="ar-EG" sz="3600" dirty="0" smtClean="0"/>
            </a:br>
            <a:r>
              <a:rPr lang="ar-EG" sz="3600" dirty="0"/>
              <a:t/>
            </a:r>
            <a:br>
              <a:rPr lang="ar-EG" sz="3600" dirty="0"/>
            </a:br>
            <a:r>
              <a:rPr lang="ar-EG" sz="3600" b="1" dirty="0" smtClean="0">
                <a:solidFill>
                  <a:srgbClr val="FF0000"/>
                </a:solidFill>
              </a:rPr>
              <a:t/>
            </a:r>
            <a:br>
              <a:rPr lang="ar-EG" sz="3600" b="1" dirty="0" smtClean="0">
                <a:solidFill>
                  <a:srgbClr val="FF0000"/>
                </a:solidFill>
              </a:rPr>
            </a:br>
            <a:r>
              <a:rPr lang="ar-EG" sz="3600" b="1" dirty="0">
                <a:solidFill>
                  <a:srgbClr val="FF0000"/>
                </a:solidFill>
              </a:rPr>
              <a:t/>
            </a:r>
            <a:br>
              <a:rPr lang="ar-EG" sz="3600" b="1" dirty="0">
                <a:solidFill>
                  <a:srgbClr val="FF0000"/>
                </a:solidFill>
              </a:rPr>
            </a:br>
            <a:r>
              <a:rPr lang="ar-EG" sz="3600" b="1" dirty="0">
                <a:solidFill>
                  <a:srgbClr val="FF0000"/>
                </a:solidFill>
              </a:rPr>
              <a:t>3-أدوات </a:t>
            </a:r>
            <a:r>
              <a:rPr lang="ar-EG" sz="3600" b="1" dirty="0">
                <a:solidFill>
                  <a:srgbClr val="FF0000"/>
                </a:solidFill>
              </a:rPr>
              <a:t>وطرق التحسين المستمر، ومنها:</a:t>
            </a:r>
            <a:r>
              <a:rPr lang="en-US" sz="3600" b="1" dirty="0">
                <a:solidFill>
                  <a:srgbClr val="FF0000"/>
                </a:solidFill>
              </a:rPr>
              <a:t/>
            </a:r>
            <a:br>
              <a:rPr lang="en-US" sz="3600" b="1" dirty="0">
                <a:solidFill>
                  <a:srgbClr val="FF0000"/>
                </a:solidFill>
              </a:rPr>
            </a:br>
            <a:r>
              <a:rPr lang="ar-EG" sz="3600" b="1" dirty="0" smtClean="0">
                <a:solidFill>
                  <a:srgbClr val="FF0000"/>
                </a:solidFill>
              </a:rPr>
              <a:t>- </a:t>
            </a:r>
            <a:r>
              <a:rPr lang="ar-EG" sz="3600" dirty="0" smtClean="0"/>
              <a:t>مدخل </a:t>
            </a:r>
            <a:r>
              <a:rPr lang="ar-EG" sz="3600" dirty="0"/>
              <a:t>علامات الاستفهام.</a:t>
            </a:r>
            <a:r>
              <a:rPr lang="en-US" sz="3600" dirty="0"/>
              <a:t/>
            </a:r>
            <a:br>
              <a:rPr lang="en-US" sz="3600" dirty="0"/>
            </a:br>
            <a:r>
              <a:rPr lang="ar-EG" sz="3600" dirty="0"/>
              <a:t> </a:t>
            </a:r>
            <a:r>
              <a:rPr lang="ar-EG" sz="3600" dirty="0" smtClean="0"/>
              <a:t>- خرائط </a:t>
            </a:r>
            <a:r>
              <a:rPr lang="ar-EG" sz="3600" dirty="0"/>
              <a:t>التدفق.</a:t>
            </a:r>
            <a:r>
              <a:rPr lang="en-US" sz="3600" dirty="0"/>
              <a:t/>
            </a:r>
            <a:br>
              <a:rPr lang="en-US" sz="3600" dirty="0"/>
            </a:br>
            <a:r>
              <a:rPr lang="ar-EG" sz="3600" dirty="0" smtClean="0"/>
              <a:t>- قوائم </a:t>
            </a:r>
            <a:r>
              <a:rPr lang="ar-EG" sz="3600" dirty="0"/>
              <a:t>تسجيل البيانات.</a:t>
            </a:r>
            <a:r>
              <a:rPr lang="en-US" sz="3600" dirty="0"/>
              <a:t/>
            </a:r>
            <a:br>
              <a:rPr lang="en-US" sz="3600" dirty="0"/>
            </a:br>
            <a:r>
              <a:rPr lang="ar-EG" sz="3600" dirty="0"/>
              <a:t> </a:t>
            </a:r>
            <a:r>
              <a:rPr lang="ar-EG" sz="3600" dirty="0" smtClean="0"/>
              <a:t>- تحليل </a:t>
            </a:r>
            <a:r>
              <a:rPr lang="ar-EG" sz="3600" dirty="0"/>
              <a:t>باريتو.</a:t>
            </a:r>
            <a:r>
              <a:rPr lang="en-US" sz="3600" dirty="0"/>
              <a:t/>
            </a:r>
            <a:br>
              <a:rPr lang="en-US" sz="3600" dirty="0"/>
            </a:br>
            <a:r>
              <a:rPr lang="ar-EG" sz="3600" dirty="0" smtClean="0"/>
              <a:t>-  </a:t>
            </a:r>
            <a:r>
              <a:rPr lang="ar-EG" sz="3600" dirty="0"/>
              <a:t>الوصف الفكري.</a:t>
            </a:r>
            <a:r>
              <a:rPr lang="en-US" sz="3600" dirty="0"/>
              <a:t/>
            </a:r>
            <a:br>
              <a:rPr lang="en-US" sz="3600" dirty="0"/>
            </a:br>
            <a:r>
              <a:rPr lang="ar-EG" sz="3600" dirty="0"/>
              <a:t>-</a:t>
            </a:r>
            <a:r>
              <a:rPr lang="ar-EG" sz="3600" dirty="0" smtClean="0"/>
              <a:t> </a:t>
            </a:r>
            <a:r>
              <a:rPr lang="ar-EG" sz="3600" dirty="0"/>
              <a:t>خرائط المراقبة.</a:t>
            </a:r>
            <a:r>
              <a:rPr lang="en-US" sz="3600" dirty="0"/>
              <a:t/>
            </a:r>
            <a:br>
              <a:rPr lang="en-US" sz="3600" dirty="0"/>
            </a:br>
            <a:r>
              <a:rPr lang="ar-EG" sz="3600" dirty="0"/>
              <a:t> </a:t>
            </a:r>
            <a:r>
              <a:rPr lang="ar-EG" sz="3600" dirty="0" smtClean="0"/>
              <a:t>- المقابلات </a:t>
            </a:r>
            <a:r>
              <a:rPr lang="ar-EG" sz="3600" dirty="0"/>
              <a:t>والاقتراحات.</a:t>
            </a:r>
            <a:r>
              <a:rPr lang="en-US" sz="3600" dirty="0"/>
              <a:t/>
            </a:r>
            <a:br>
              <a:rPr lang="en-US" sz="3600" dirty="0"/>
            </a:br>
            <a:r>
              <a:rPr lang="ar-EG" sz="3600" dirty="0"/>
              <a:t> </a:t>
            </a:r>
            <a:r>
              <a:rPr lang="ar-EG" sz="3600" dirty="0" smtClean="0"/>
              <a:t>- مخططات </a:t>
            </a:r>
            <a:r>
              <a:rPr lang="ar-EG" sz="3600" dirty="0"/>
              <a:t>السبب والنتيجة.</a:t>
            </a:r>
            <a:r>
              <a:rPr lang="en-US" sz="3600" dirty="0"/>
              <a:t/>
            </a:r>
            <a:br>
              <a:rPr lang="en-US" sz="3600" dirty="0"/>
            </a:br>
            <a:r>
              <a:rPr lang="ar-EG" sz="3600" dirty="0" smtClean="0"/>
              <a:t>- ستة </a:t>
            </a:r>
            <a:r>
              <a:rPr lang="ar-EG" sz="3600" dirty="0"/>
              <a:t>سيجما.</a:t>
            </a:r>
            <a:r>
              <a:rPr lang="en-US" sz="3600" dirty="0"/>
              <a:t/>
            </a:r>
            <a:br>
              <a:rPr lang="en-US" sz="3600" dirty="0"/>
            </a:br>
            <a:r>
              <a:rPr lang="ar-EG" sz="3600" dirty="0" smtClean="0"/>
              <a:t>- تقليل </a:t>
            </a:r>
            <a:r>
              <a:rPr lang="ar-EG" sz="3600" dirty="0"/>
              <a:t>الفاقد.</a:t>
            </a:r>
            <a:r>
              <a:rPr lang="en-US" sz="8800" dirty="0"/>
              <a:t/>
            </a:r>
            <a:br>
              <a:rPr lang="en-US" sz="8800" dirty="0"/>
            </a:br>
            <a:r>
              <a:rPr lang="en-US" sz="8800" dirty="0"/>
              <a:t/>
            </a:r>
            <a:br>
              <a:rPr lang="en-US" sz="8800" dirty="0"/>
            </a:br>
            <a:r>
              <a:rPr lang="en-US" sz="8800" dirty="0"/>
              <a:t/>
            </a:r>
            <a:br>
              <a:rPr lang="en-US" sz="8800" dirty="0"/>
            </a:br>
            <a:endParaRPr lang="ar-EG" sz="8800" dirty="0">
              <a:solidFill>
                <a:schemeClr val="accent3">
                  <a:lumMod val="75000"/>
                </a:schemeClr>
              </a:solidFill>
            </a:endParaRPr>
          </a:p>
        </p:txBody>
      </p:sp>
    </p:spTree>
    <p:extLst>
      <p:ext uri="{BB962C8B-B14F-4D97-AF65-F5344CB8AC3E}">
        <p14:creationId xmlns:p14="http://schemas.microsoft.com/office/powerpoint/2010/main" val="3021177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a:bodyPr>
          <a:lstStyle/>
          <a:p>
            <a:r>
              <a:rPr lang="ar-SA" sz="8800" dirty="0" smtClean="0">
                <a:solidFill>
                  <a:srgbClr val="FFFF00"/>
                </a:solidFill>
              </a:rPr>
              <a:t>وشكرا</a:t>
            </a:r>
            <a:endParaRPr lang="ar-EG" sz="8800" dirty="0">
              <a:solidFill>
                <a:srgbClr val="FFFF00"/>
              </a:solidFill>
            </a:endParaRPr>
          </a:p>
        </p:txBody>
      </p:sp>
    </p:spTree>
    <p:extLst>
      <p:ext uri="{BB962C8B-B14F-4D97-AF65-F5344CB8AC3E}">
        <p14:creationId xmlns:p14="http://schemas.microsoft.com/office/powerpoint/2010/main" val="1682773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62000" y="1905000"/>
            <a:ext cx="7543800" cy="4419600"/>
          </a:xfrm>
        </p:spPr>
        <p:txBody>
          <a:bodyPr>
            <a:normAutofit/>
          </a:bodyPr>
          <a:lstStyle/>
          <a:p>
            <a:pPr rtl="1"/>
            <a:r>
              <a:rPr lang="ar-EG" sz="4400" b="1" dirty="0" smtClean="0">
                <a:solidFill>
                  <a:srgbClr val="FF0000"/>
                </a:solidFill>
              </a:rPr>
              <a:t>تابع ثالثا:</a:t>
            </a:r>
          </a:p>
          <a:p>
            <a:pPr rtl="1"/>
            <a:r>
              <a:rPr lang="ar-EG" sz="4400" b="1" dirty="0" smtClean="0">
                <a:solidFill>
                  <a:srgbClr val="FF0000"/>
                </a:solidFill>
              </a:rPr>
              <a:t> أسلوب التحسين المستمر</a:t>
            </a:r>
            <a:endParaRPr lang="ar-SA" dirty="0" smtClean="0">
              <a:solidFill>
                <a:srgbClr val="FF0000"/>
              </a:solidFill>
            </a:endParaRPr>
          </a:p>
          <a:p>
            <a:endParaRPr lang="ar-EG" dirty="0"/>
          </a:p>
        </p:txBody>
      </p:sp>
    </p:spTree>
    <p:extLst>
      <p:ext uri="{BB962C8B-B14F-4D97-AF65-F5344CB8AC3E}">
        <p14:creationId xmlns:p14="http://schemas.microsoft.com/office/powerpoint/2010/main" val="770547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304800"/>
            <a:ext cx="8305800" cy="6324600"/>
          </a:xfrm>
        </p:spPr>
        <p:txBody>
          <a:bodyPr>
            <a:noAutofit/>
          </a:bodyPr>
          <a:lstStyle/>
          <a:p>
            <a:pPr lvl="0" rtl="1"/>
            <a:r>
              <a:rPr lang="ar-EG" sz="4000" b="1" dirty="0" smtClean="0">
                <a:solidFill>
                  <a:schemeClr val="tx2">
                    <a:lumMod val="60000"/>
                    <a:lumOff val="40000"/>
                  </a:schemeClr>
                </a:solidFill>
              </a:rPr>
              <a:t>ج- </a:t>
            </a:r>
            <a:r>
              <a:rPr lang="ar-EG" sz="4000" b="1" dirty="0">
                <a:solidFill>
                  <a:schemeClr val="tx2">
                    <a:lumMod val="60000"/>
                    <a:lumOff val="40000"/>
                  </a:schemeClr>
                </a:solidFill>
              </a:rPr>
              <a:t>تطبيقات أسلوب التحسين المستمر فى التعليم</a:t>
            </a:r>
            <a:r>
              <a:rPr lang="ar-EG" sz="4000" b="1" dirty="0">
                <a:solidFill>
                  <a:schemeClr val="tx2">
                    <a:lumMod val="60000"/>
                    <a:lumOff val="40000"/>
                  </a:schemeClr>
                </a:solidFill>
              </a:rPr>
              <a:t>:</a:t>
            </a:r>
            <a:endParaRPr lang="en-US" sz="4000" b="1" dirty="0">
              <a:solidFill>
                <a:schemeClr val="tx2">
                  <a:lumMod val="60000"/>
                  <a:lumOff val="40000"/>
                </a:schemeClr>
              </a:solidFill>
            </a:endParaRPr>
          </a:p>
          <a:p>
            <a:pPr rtl="1"/>
            <a:r>
              <a:rPr lang="ar-EG" dirty="0">
                <a:solidFill>
                  <a:schemeClr val="tx1"/>
                </a:solidFill>
              </a:rPr>
              <a:t>لقد استخدمت إدارة </a:t>
            </a:r>
            <a:r>
              <a:rPr lang="en-US" dirty="0">
                <a:solidFill>
                  <a:schemeClr val="tx1"/>
                </a:solidFill>
              </a:rPr>
              <a:t>Pearl River, NY School District</a:t>
            </a:r>
            <a:r>
              <a:rPr lang="ar-EG" dirty="0">
                <a:solidFill>
                  <a:schemeClr val="tx1"/>
                </a:solidFill>
              </a:rPr>
              <a:t> الحائزة على جائزة </a:t>
            </a:r>
            <a:r>
              <a:rPr lang="en-US" dirty="0">
                <a:solidFill>
                  <a:schemeClr val="tx1"/>
                </a:solidFill>
              </a:rPr>
              <a:t>Malcolm </a:t>
            </a:r>
            <a:r>
              <a:rPr lang="en-US" dirty="0" err="1">
                <a:solidFill>
                  <a:schemeClr val="tx1"/>
                </a:solidFill>
              </a:rPr>
              <a:t>Baldrige</a:t>
            </a:r>
            <a:r>
              <a:rPr lang="ar-EG" dirty="0">
                <a:solidFill>
                  <a:schemeClr val="tx1"/>
                </a:solidFill>
              </a:rPr>
              <a:t> للجودة الوطنية لعام 2001، دورة الخطوات الأربع كنموذج لتعريف معظم عملياتهم من قاعة الاجتماع إلى قاعة الدراسة</a:t>
            </a:r>
            <a:r>
              <a:rPr lang="en-US" dirty="0">
                <a:solidFill>
                  <a:schemeClr val="tx1"/>
                </a:solidFill>
              </a:rPr>
              <a:t>K </a:t>
            </a:r>
            <a:r>
              <a:rPr lang="ar-EG" dirty="0">
                <a:solidFill>
                  <a:schemeClr val="tx1"/>
                </a:solidFill>
              </a:rPr>
              <a:t>وكانت هذه الدورة هي البنية الأساسية للإدارة عموماً في التخطيط الاستراتيجي، وتحليل الاحتياجات، وتصميم المناهج وتقديمها، وتحديد الأهداف للعاملين، وتقييم وتقديم الخدمات الطلابية، ودعم التدريس في </a:t>
            </a:r>
            <a:r>
              <a:rPr lang="ar-EG" dirty="0" smtClean="0">
                <a:solidFill>
                  <a:schemeClr val="tx1"/>
                </a:solidFill>
              </a:rPr>
              <a:t>الفصول.</a:t>
            </a:r>
            <a:r>
              <a:rPr lang="ar-EG" dirty="0">
                <a:solidFill>
                  <a:schemeClr val="tx1"/>
                </a:solidFill>
              </a:rPr>
              <a:t> </a:t>
            </a:r>
            <a:r>
              <a:rPr lang="ar-EG" dirty="0" smtClean="0">
                <a:solidFill>
                  <a:schemeClr val="tx1"/>
                </a:solidFill>
              </a:rPr>
              <a:t>وهذا </a:t>
            </a:r>
            <a:r>
              <a:rPr lang="ar-EG" dirty="0">
                <a:solidFill>
                  <a:schemeClr val="tx1"/>
                </a:solidFill>
              </a:rPr>
              <a:t>النهج المتقدم للنجاح في الفصل المدرسى، هو حلقة متصلة من تصميم وتنفيذ المنهج المدرسي،</a:t>
            </a:r>
            <a:endParaRPr lang="en-US" b="1" dirty="0">
              <a:solidFill>
                <a:schemeClr val="tx1"/>
              </a:solidFill>
            </a:endParaRPr>
          </a:p>
          <a:p>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4307322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609600"/>
            <a:ext cx="8001000" cy="6096000"/>
          </a:xfrm>
        </p:spPr>
        <p:txBody>
          <a:bodyPr>
            <a:noAutofit/>
          </a:bodyPr>
          <a:lstStyle/>
          <a:p>
            <a:pPr rtl="1"/>
            <a:r>
              <a:rPr lang="ar-EG" sz="4000" b="1" u="sng" dirty="0">
                <a:solidFill>
                  <a:schemeClr val="tx2">
                    <a:lumMod val="60000"/>
                    <a:lumOff val="40000"/>
                  </a:schemeClr>
                </a:solidFill>
              </a:rPr>
              <a:t>فالتحسين ليس نشاطاً منفصلاً: أنه من صميم العمل حيث أن: </a:t>
            </a:r>
            <a:endParaRPr lang="ar-EG" sz="4000" b="1" u="sng" dirty="0" smtClean="0">
              <a:solidFill>
                <a:schemeClr val="tx2">
                  <a:lumMod val="60000"/>
                  <a:lumOff val="40000"/>
                </a:schemeClr>
              </a:solidFill>
            </a:endParaRPr>
          </a:p>
          <a:p>
            <a:pPr rtl="1"/>
            <a:r>
              <a:rPr lang="ar-EG" sz="4000" b="1" u="sng" dirty="0" smtClean="0">
                <a:solidFill>
                  <a:schemeClr val="tx1"/>
                </a:solidFill>
              </a:rPr>
              <a:t>- </a:t>
            </a:r>
            <a:r>
              <a:rPr lang="ar-EG" sz="4000" b="1" dirty="0" smtClean="0">
                <a:solidFill>
                  <a:schemeClr val="tx1"/>
                </a:solidFill>
              </a:rPr>
              <a:t>خطط </a:t>
            </a:r>
            <a:r>
              <a:rPr lang="en-US" sz="4000" b="1" dirty="0">
                <a:solidFill>
                  <a:schemeClr val="tx1"/>
                </a:solidFill>
              </a:rPr>
              <a:t>plan</a:t>
            </a:r>
            <a:r>
              <a:rPr lang="ar-EG" sz="4000" b="1" dirty="0">
                <a:solidFill>
                  <a:schemeClr val="tx1"/>
                </a:solidFill>
              </a:rPr>
              <a:t>:</a:t>
            </a:r>
            <a:r>
              <a:rPr lang="ar-EG" sz="4000" dirty="0">
                <a:solidFill>
                  <a:schemeClr val="tx1"/>
                </a:solidFill>
              </a:rPr>
              <a:t> وتعني وضع الخطة من خلال تحليل احتياجات الطلاب، بدراسة مجموعة من البيانات المتاحة إلكترونيا للبيانات بدءاً من الصفوف إلى الأداء في الاختبارات القياسية، فالبيانات يمكن تحليلها بحسب الصف أو الجنس أو أي مجموعة فرعية، وبهذا يمكن استخدامها كعملية تحليل بيانات منفصلة.</a:t>
            </a:r>
            <a:endParaRPr lang="en-US" sz="4000" dirty="0">
              <a:solidFill>
                <a:schemeClr val="tx1"/>
              </a:solidFill>
            </a:endParaRPr>
          </a:p>
          <a:p>
            <a:pPr rtl="1"/>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11948729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609600"/>
            <a:ext cx="8001000" cy="6096000"/>
          </a:xfrm>
        </p:spPr>
        <p:txBody>
          <a:bodyPr>
            <a:noAutofit/>
          </a:bodyPr>
          <a:lstStyle/>
          <a:p>
            <a:pPr lvl="0" rtl="1"/>
            <a:r>
              <a:rPr lang="ar-EG" sz="3600" dirty="0">
                <a:solidFill>
                  <a:schemeClr val="tx1"/>
                </a:solidFill>
              </a:rPr>
              <a:t>- </a:t>
            </a:r>
            <a:r>
              <a:rPr lang="ar-EG" sz="3600" b="1" dirty="0">
                <a:solidFill>
                  <a:schemeClr val="tx1"/>
                </a:solidFill>
              </a:rPr>
              <a:t>نفذ</a:t>
            </a:r>
            <a:r>
              <a:rPr lang="en-US" sz="3600" b="1" dirty="0">
                <a:solidFill>
                  <a:schemeClr val="tx1"/>
                </a:solidFill>
              </a:rPr>
              <a:t>do</a:t>
            </a:r>
            <a:r>
              <a:rPr lang="ar-EG" sz="3600" b="1" dirty="0">
                <a:solidFill>
                  <a:schemeClr val="tx1"/>
                </a:solidFill>
              </a:rPr>
              <a:t>: </a:t>
            </a:r>
            <a:r>
              <a:rPr lang="ar-EG" sz="3600" dirty="0">
                <a:solidFill>
                  <a:schemeClr val="tx1"/>
                </a:solidFill>
              </a:rPr>
              <a:t>التنسيق بين المنهج والتعليم وهذا يتضمن خطوتين: الخطوة الأولي: تحديد المعايير الوطنية التي تكون أساس التقييم، وبناء المنهج، وضمان تعليم واضح مستمر والربط بين التعليم في الصفوف السابقة والصفوف التالية، كما يجب علي المعلم تحديد أهدافه من تحسين التعليم بتحليل أي خطوة لتحديد أوجه الثغرات فيها، والخطوة الثانية: بناء المنهج وتحديد الأهداف التعليمية، وتطبيق بارامترات تعليمية مختلفة بحسب معدلات التعليم لكل طالب، هذا يستدعي تنوع طرق التدريس وأساليب تقديم المادة العلمية.</a:t>
            </a:r>
            <a:endParaRPr lang="en-US" sz="3600" dirty="0">
              <a:solidFill>
                <a:schemeClr val="tx1"/>
              </a:solidFill>
            </a:endParaRPr>
          </a:p>
          <a:p>
            <a:pPr rtl="1"/>
            <a:endParaRPr lang="ar-EG" sz="3700" dirty="0">
              <a:solidFill>
                <a:schemeClr val="tx1"/>
              </a:solidFill>
              <a:latin typeface="+mj-lt"/>
              <a:ea typeface="+mj-ea"/>
              <a:cs typeface="+mj-cs"/>
            </a:endParaRPr>
          </a:p>
        </p:txBody>
      </p:sp>
    </p:spTree>
    <p:extLst>
      <p:ext uri="{BB962C8B-B14F-4D97-AF65-F5344CB8AC3E}">
        <p14:creationId xmlns:p14="http://schemas.microsoft.com/office/powerpoint/2010/main" val="186526297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609600"/>
            <a:ext cx="8001000" cy="6096000"/>
          </a:xfrm>
        </p:spPr>
        <p:txBody>
          <a:bodyPr>
            <a:noAutofit/>
          </a:bodyPr>
          <a:lstStyle/>
          <a:p>
            <a:pPr lvl="0" rtl="1"/>
            <a:r>
              <a:rPr lang="ar-EG" b="1" dirty="0" smtClean="0">
                <a:solidFill>
                  <a:schemeClr val="tx1"/>
                </a:solidFill>
              </a:rPr>
              <a:t>- قيم</a:t>
            </a:r>
            <a:r>
              <a:rPr lang="en-US" b="1" dirty="0">
                <a:solidFill>
                  <a:schemeClr val="tx1"/>
                </a:solidFill>
              </a:rPr>
              <a:t>Check</a:t>
            </a:r>
            <a:r>
              <a:rPr lang="ar-EG" dirty="0">
                <a:solidFill>
                  <a:schemeClr val="tx1"/>
                </a:solidFill>
              </a:rPr>
              <a:t>: تقييم أفضل أداء وتحديد خريطة المناهج وفق المعايير: وهذه الخطوة هي تقييم رسمي وغير رسمي، تجري يومياً بشكل مستمر، حسب مقياس تدريجي لتحديد مدي التقدم مرة كل ستة أسابيع، انتهاء باختيارات معيارية سنوية، كما يستطيع المعلمون الوصول إلى بيانات مقارنة من قاعدة بيانات إلكترونية، لتحديد الاتجاهات ومتابعة الطلاب ذوي الاحتياجات العالية، يرصدها الفريق المختص.</a:t>
            </a:r>
            <a:endParaRPr lang="en-US" dirty="0">
              <a:solidFill>
                <a:schemeClr val="tx1"/>
              </a:solidFill>
            </a:endParaRPr>
          </a:p>
          <a:p>
            <a:r>
              <a:rPr lang="ar-EG" dirty="0">
                <a:solidFill>
                  <a:schemeClr val="tx1"/>
                </a:solidFill>
              </a:rPr>
              <a:t>وإذا تبين من التقييمات أن تقدم تعليم الطلاب ليس كما يجب، تجري تصحيحات منتصف المنهج مع تغيير أساليب التعليم، وإعادة تدريس المادة، وتصبح بيانات هذه المرحلة جزءاً من </a:t>
            </a:r>
            <a:r>
              <a:rPr lang="ar-EG" dirty="0">
                <a:solidFill>
                  <a:schemeClr val="tx1"/>
                </a:solidFill>
              </a:rPr>
              <a:t>مدخلات المرحلة التالية في الدورة.</a:t>
            </a:r>
            <a:endParaRPr lang="ar-EG" dirty="0">
              <a:solidFill>
                <a:schemeClr val="tx1"/>
              </a:solidFill>
            </a:endParaRPr>
          </a:p>
        </p:txBody>
      </p:sp>
    </p:spTree>
    <p:extLst>
      <p:ext uri="{BB962C8B-B14F-4D97-AF65-F5344CB8AC3E}">
        <p14:creationId xmlns:p14="http://schemas.microsoft.com/office/powerpoint/2010/main" val="1723494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609600"/>
            <a:ext cx="8001000" cy="6096000"/>
          </a:xfrm>
        </p:spPr>
        <p:txBody>
          <a:bodyPr>
            <a:noAutofit/>
          </a:bodyPr>
          <a:lstStyle/>
          <a:p>
            <a:pPr lvl="0" rtl="1"/>
            <a:r>
              <a:rPr lang="ar-EG" b="1" dirty="0">
                <a:solidFill>
                  <a:schemeClr val="tx1"/>
                </a:solidFill>
              </a:rPr>
              <a:t>-</a:t>
            </a:r>
            <a:r>
              <a:rPr lang="ar-EG" b="1" dirty="0">
                <a:solidFill>
                  <a:schemeClr val="tx1"/>
                </a:solidFill>
              </a:rPr>
              <a:t>استمر </a:t>
            </a:r>
            <a:r>
              <a:rPr lang="ar-EG" b="1" dirty="0" smtClean="0">
                <a:solidFill>
                  <a:schemeClr val="tx1"/>
                </a:solidFill>
              </a:rPr>
              <a:t>بالعمل </a:t>
            </a:r>
            <a:r>
              <a:rPr lang="en-US" b="1" dirty="0" smtClean="0">
                <a:solidFill>
                  <a:schemeClr val="tx1"/>
                </a:solidFill>
              </a:rPr>
              <a:t>act</a:t>
            </a:r>
            <a:r>
              <a:rPr lang="ar-EG" b="1" dirty="0">
                <a:solidFill>
                  <a:schemeClr val="tx1"/>
                </a:solidFill>
              </a:rPr>
              <a:t>: </a:t>
            </a:r>
            <a:endParaRPr lang="ar-EG" b="1" dirty="0" smtClean="0">
              <a:solidFill>
                <a:schemeClr val="tx1"/>
              </a:solidFill>
            </a:endParaRPr>
          </a:p>
          <a:p>
            <a:pPr lvl="0" rtl="1"/>
            <a:r>
              <a:rPr lang="ar-EG" dirty="0" smtClean="0">
                <a:solidFill>
                  <a:schemeClr val="tx1"/>
                </a:solidFill>
              </a:rPr>
              <a:t>تقييم </a:t>
            </a:r>
            <a:r>
              <a:rPr lang="ar-EG" dirty="0">
                <a:solidFill>
                  <a:schemeClr val="tx1"/>
                </a:solidFill>
              </a:rPr>
              <a:t>وتصحيح البرنامج، التقييم التجميعي: وهذه خطوة التطابق مع المعايير، بمعني أنه قد تم تلبية الأهداف، وتصميم المنهج وطرق التدريس وفق معايير واحدة، وأن أداء المعلمين كان في أحسن حالاته في أوضاعه الرسمية وغير الرسمية.</a:t>
            </a:r>
            <a:endParaRPr lang="en-US" dirty="0">
              <a:solidFill>
                <a:schemeClr val="tx1"/>
              </a:solidFill>
            </a:endParaRPr>
          </a:p>
          <a:p>
            <a:pPr rtl="1"/>
            <a:r>
              <a:rPr lang="ar-EG" dirty="0">
                <a:solidFill>
                  <a:schemeClr val="tx1"/>
                </a:solidFill>
              </a:rPr>
              <a:t>ونتائج هذه الدورة تصبح جزءاً من مدخلات "تحليل" دورة المرحلة القادمة.</a:t>
            </a:r>
            <a:endParaRPr lang="en-US" dirty="0">
              <a:solidFill>
                <a:schemeClr val="tx1"/>
              </a:solidFill>
            </a:endParaRPr>
          </a:p>
          <a:p>
            <a:pPr lvl="0" rtl="1"/>
            <a:endParaRPr lang="ar-EG" dirty="0">
              <a:solidFill>
                <a:schemeClr val="tx1"/>
              </a:solidFill>
            </a:endParaRPr>
          </a:p>
        </p:txBody>
      </p:sp>
    </p:spTree>
    <p:extLst>
      <p:ext uri="{BB962C8B-B14F-4D97-AF65-F5344CB8AC3E}">
        <p14:creationId xmlns:p14="http://schemas.microsoft.com/office/powerpoint/2010/main" val="32648601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04800"/>
            <a:ext cx="8915400" cy="6324600"/>
          </a:xfrm>
        </p:spPr>
        <p:txBody>
          <a:bodyPr>
            <a:noAutofit/>
          </a:bodyPr>
          <a:lstStyle/>
          <a:p>
            <a:pPr lvl="0" rtl="1"/>
            <a:r>
              <a:rPr lang="ar-EG" sz="4000" b="1" dirty="0" smtClean="0">
                <a:solidFill>
                  <a:schemeClr val="tx2">
                    <a:lumMod val="60000"/>
                    <a:lumOff val="40000"/>
                  </a:schemeClr>
                </a:solidFill>
              </a:rPr>
              <a:t>د- </a:t>
            </a:r>
            <a:r>
              <a:rPr lang="ar-EG" sz="4000" b="1" dirty="0">
                <a:solidFill>
                  <a:schemeClr val="tx2">
                    <a:lumMod val="60000"/>
                    <a:lumOff val="40000"/>
                  </a:schemeClr>
                </a:solidFill>
              </a:rPr>
              <a:t>خطوات عملية التحسين المستمر</a:t>
            </a:r>
            <a:r>
              <a:rPr lang="ar-EG" sz="4000" b="1" dirty="0">
                <a:solidFill>
                  <a:schemeClr val="tx2">
                    <a:lumMod val="60000"/>
                    <a:lumOff val="40000"/>
                  </a:schemeClr>
                </a:solidFill>
              </a:rPr>
              <a:t>:</a:t>
            </a:r>
            <a:endParaRPr lang="en-US" sz="4000" b="1" dirty="0">
              <a:solidFill>
                <a:schemeClr val="tx2">
                  <a:lumMod val="60000"/>
                  <a:lumOff val="40000"/>
                </a:schemeClr>
              </a:solidFill>
            </a:endParaRPr>
          </a:p>
          <a:p>
            <a:pPr rtl="1"/>
            <a:r>
              <a:rPr lang="ar-EG" sz="3600" u="sng" dirty="0">
                <a:solidFill>
                  <a:schemeClr val="accent6">
                    <a:lumMod val="75000"/>
                  </a:schemeClr>
                </a:solidFill>
              </a:rPr>
              <a:t>تتطلب عملية التحسين المستمر عدة خطوات هى: </a:t>
            </a:r>
            <a:endParaRPr lang="en-US" sz="3600" u="sng" dirty="0">
              <a:solidFill>
                <a:schemeClr val="accent6">
                  <a:lumMod val="75000"/>
                </a:schemeClr>
              </a:solidFill>
            </a:endParaRPr>
          </a:p>
          <a:p>
            <a:pPr marL="457200" lvl="0" indent="-457200" rtl="1">
              <a:buFont typeface="+mj-lt"/>
              <a:buAutoNum type="arabicPeriod"/>
            </a:pPr>
            <a:r>
              <a:rPr lang="ar-EG" sz="2400" dirty="0" smtClean="0">
                <a:solidFill>
                  <a:schemeClr val="tx1"/>
                </a:solidFill>
              </a:rPr>
              <a:t> </a:t>
            </a:r>
            <a:r>
              <a:rPr lang="ar-EG" sz="2800" b="1" dirty="0" smtClean="0">
                <a:solidFill>
                  <a:schemeClr val="tx1"/>
                </a:solidFill>
              </a:rPr>
              <a:t>اختيار </a:t>
            </a:r>
            <a:r>
              <a:rPr lang="ar-EG" sz="2800" b="1" dirty="0">
                <a:solidFill>
                  <a:schemeClr val="tx1"/>
                </a:solidFill>
              </a:rPr>
              <a:t>العملية التى تتطلب التحسين، مع وضع أهداف مبتغاة من هذا التحسين.</a:t>
            </a:r>
            <a:endParaRPr lang="en-US" sz="2800" b="1" dirty="0">
              <a:solidFill>
                <a:schemeClr val="tx1"/>
              </a:solidFill>
            </a:endParaRPr>
          </a:p>
          <a:p>
            <a:pPr marL="457200" lvl="0" indent="-457200" rtl="1">
              <a:buFont typeface="+mj-lt"/>
              <a:buAutoNum type="arabicPeriod"/>
            </a:pPr>
            <a:r>
              <a:rPr lang="ar-EG" sz="2800" b="1" dirty="0">
                <a:solidFill>
                  <a:schemeClr val="tx1"/>
                </a:solidFill>
              </a:rPr>
              <a:t>دراسة وتوثيق العملية بوضعها الحالي.</a:t>
            </a:r>
            <a:endParaRPr lang="en-US" sz="2800" b="1" dirty="0">
              <a:solidFill>
                <a:schemeClr val="tx1"/>
              </a:solidFill>
            </a:endParaRPr>
          </a:p>
          <a:p>
            <a:pPr marL="457200" lvl="0" indent="-457200" rtl="1">
              <a:buFont typeface="+mj-lt"/>
              <a:buAutoNum type="arabicPeriod"/>
            </a:pPr>
            <a:r>
              <a:rPr lang="ar-EG" sz="2800" b="1" dirty="0">
                <a:solidFill>
                  <a:schemeClr val="tx1"/>
                </a:solidFill>
              </a:rPr>
              <a:t>البحث عن سبل تحسين العملية.</a:t>
            </a:r>
            <a:endParaRPr lang="en-US" sz="2800" b="1" dirty="0">
              <a:solidFill>
                <a:schemeClr val="tx1"/>
              </a:solidFill>
            </a:endParaRPr>
          </a:p>
          <a:p>
            <a:pPr marL="457200" lvl="0" indent="-457200" rtl="1">
              <a:buFont typeface="+mj-lt"/>
              <a:buAutoNum type="arabicPeriod"/>
            </a:pPr>
            <a:r>
              <a:rPr lang="ar-EG" sz="2800" b="1" dirty="0">
                <a:solidFill>
                  <a:schemeClr val="tx1"/>
                </a:solidFill>
              </a:rPr>
              <a:t>تصميم عملية محسنة.</a:t>
            </a:r>
            <a:endParaRPr lang="en-US" sz="2800" b="1" dirty="0">
              <a:solidFill>
                <a:schemeClr val="tx1"/>
              </a:solidFill>
            </a:endParaRPr>
          </a:p>
          <a:p>
            <a:pPr marL="457200" lvl="0" indent="-457200" rtl="1">
              <a:buFont typeface="+mj-lt"/>
              <a:buAutoNum type="arabicPeriod"/>
            </a:pPr>
            <a:r>
              <a:rPr lang="ar-EG" sz="2800" b="1" dirty="0">
                <a:solidFill>
                  <a:schemeClr val="tx1"/>
                </a:solidFill>
              </a:rPr>
              <a:t>تنفيذ العملية المحسنة.</a:t>
            </a:r>
            <a:endParaRPr lang="en-US" sz="2800" b="1" dirty="0">
              <a:solidFill>
                <a:schemeClr val="tx1"/>
              </a:solidFill>
            </a:endParaRPr>
          </a:p>
          <a:p>
            <a:pPr marL="457200" lvl="0" indent="-457200" rtl="1">
              <a:buFont typeface="+mj-lt"/>
              <a:buAutoNum type="arabicPeriod"/>
            </a:pPr>
            <a:r>
              <a:rPr lang="ar-EG" sz="2800" b="1" dirty="0">
                <a:solidFill>
                  <a:schemeClr val="tx1"/>
                </a:solidFill>
              </a:rPr>
              <a:t>توثيق العملية المحسنة وإعلام كافة المعنيين بها (مثل مرؤوسين – زملاء – رؤساء – عملاء).</a:t>
            </a:r>
            <a:endParaRPr lang="en-US" sz="2800" b="1" dirty="0">
              <a:solidFill>
                <a:schemeClr val="tx1"/>
              </a:solidFill>
            </a:endParaRPr>
          </a:p>
          <a:p>
            <a:pPr marL="457200" lvl="0" indent="-457200" rtl="1">
              <a:buFont typeface="+mj-lt"/>
              <a:buAutoNum type="arabicPeriod"/>
            </a:pPr>
            <a:r>
              <a:rPr lang="ar-EG" sz="2800" b="1" dirty="0">
                <a:solidFill>
                  <a:schemeClr val="tx1"/>
                </a:solidFill>
              </a:rPr>
              <a:t>تدريب المنفذين على أداء العملية </a:t>
            </a:r>
            <a:r>
              <a:rPr lang="ar-EG" sz="2800" b="1" dirty="0" smtClean="0">
                <a:solidFill>
                  <a:schemeClr val="tx1"/>
                </a:solidFill>
              </a:rPr>
              <a:t>المحسنة </a:t>
            </a:r>
            <a:r>
              <a:rPr lang="ar-EG" sz="2800" b="1" dirty="0">
                <a:solidFill>
                  <a:schemeClr val="tx1"/>
                </a:solidFill>
              </a:rPr>
              <a:t>في صيغتها </a:t>
            </a:r>
            <a:r>
              <a:rPr lang="ar-EG" sz="2800" b="1" dirty="0" smtClean="0">
                <a:solidFill>
                  <a:schemeClr val="tx1"/>
                </a:solidFill>
              </a:rPr>
              <a:t>الجديدة</a:t>
            </a:r>
            <a:r>
              <a:rPr lang="ar-EG" sz="2400" dirty="0" smtClean="0">
                <a:solidFill>
                  <a:schemeClr val="tx1"/>
                </a:solidFill>
              </a:rPr>
              <a:t>.</a:t>
            </a:r>
          </a:p>
          <a:p>
            <a:pPr lvl="0" rtl="1"/>
            <a:r>
              <a:rPr lang="ar-EG" sz="2400" dirty="0" smtClean="0">
                <a:solidFill>
                  <a:srgbClr val="FF0000"/>
                </a:solidFill>
              </a:rPr>
              <a:t>انظر الشكل ص144</a:t>
            </a:r>
            <a:endParaRPr lang="en-US" sz="2400" dirty="0">
              <a:solidFill>
                <a:srgbClr val="FF0000"/>
              </a:solidFill>
            </a:endParaRPr>
          </a:p>
        </p:txBody>
      </p:sp>
    </p:spTree>
    <p:extLst>
      <p:ext uri="{BB962C8B-B14F-4D97-AF65-F5344CB8AC3E}">
        <p14:creationId xmlns:p14="http://schemas.microsoft.com/office/powerpoint/2010/main" val="22961145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16562"/>
          </a:xfrm>
        </p:spPr>
        <p:txBody>
          <a:bodyPr>
            <a:normAutofit fontScale="90000"/>
          </a:bodyPr>
          <a:lstStyle/>
          <a:p>
            <a:pPr rtl="1"/>
            <a:r>
              <a:rPr lang="ar-EG" sz="4000" dirty="0"/>
              <a:t>وقد تتكرر الخطوات من الرابعة للسادسة إذا تطلب الأمر حتي نحصل على النتائج الجيدة أو المرغوبة.</a:t>
            </a:r>
            <a:r>
              <a:rPr lang="en-US" sz="4000" dirty="0"/>
              <a:t/>
            </a:r>
            <a:br>
              <a:rPr lang="en-US" sz="4000" dirty="0"/>
            </a:br>
            <a:r>
              <a:rPr lang="ar-EG" sz="4000" b="1" dirty="0">
                <a:solidFill>
                  <a:srgbClr val="FF0000"/>
                </a:solidFill>
              </a:rPr>
              <a:t>وهناك عناصر حاكمة في دورة التحسين المستمر </a:t>
            </a:r>
            <a:r>
              <a:rPr lang="ar-EG" sz="4000" b="1" dirty="0" smtClean="0">
                <a:solidFill>
                  <a:srgbClr val="FF0000"/>
                </a:solidFill>
              </a:rPr>
              <a:t>تتضمن:</a:t>
            </a:r>
            <a:r>
              <a:rPr lang="ar-EG" sz="4000" dirty="0" smtClean="0"/>
              <a:t/>
            </a:r>
            <a:br>
              <a:rPr lang="ar-EG" sz="4000" dirty="0" smtClean="0"/>
            </a:br>
            <a:r>
              <a:rPr lang="ar-EG" sz="4000" dirty="0" smtClean="0">
                <a:solidFill>
                  <a:srgbClr val="FF0000"/>
                </a:solidFill>
              </a:rPr>
              <a:t>(</a:t>
            </a:r>
            <a:r>
              <a:rPr lang="ar-EG" sz="4000" dirty="0">
                <a:solidFill>
                  <a:srgbClr val="FF0000"/>
                </a:solidFill>
              </a:rPr>
              <a:t>1) </a:t>
            </a:r>
            <a:r>
              <a:rPr lang="ar-EG" sz="4000" dirty="0" smtClean="0">
                <a:solidFill>
                  <a:srgbClr val="FF0000"/>
                </a:solidFill>
              </a:rPr>
              <a:t>التوثيق</a:t>
            </a:r>
            <a:br>
              <a:rPr lang="ar-EG" sz="4000" dirty="0" smtClean="0">
                <a:solidFill>
                  <a:srgbClr val="FF0000"/>
                </a:solidFill>
              </a:rPr>
            </a:br>
            <a:r>
              <a:rPr lang="ar-EG" sz="4000" dirty="0" smtClean="0">
                <a:solidFill>
                  <a:srgbClr val="FF0000"/>
                </a:solidFill>
              </a:rPr>
              <a:t> </a:t>
            </a:r>
            <a:r>
              <a:rPr lang="ar-EG" sz="4000" dirty="0">
                <a:solidFill>
                  <a:srgbClr val="FF0000"/>
                </a:solidFill>
              </a:rPr>
              <a:t>و(2) دورة التخطيط والتنفيذ والمراجعة، </a:t>
            </a:r>
            <a:r>
              <a:rPr lang="ar-EG" sz="4000" dirty="0" smtClean="0">
                <a:solidFill>
                  <a:srgbClr val="FF0000"/>
                </a:solidFill>
              </a:rPr>
              <a:t/>
            </a:r>
            <a:br>
              <a:rPr lang="ar-EG" sz="4000" dirty="0" smtClean="0">
                <a:solidFill>
                  <a:srgbClr val="FF0000"/>
                </a:solidFill>
              </a:rPr>
            </a:br>
            <a:r>
              <a:rPr lang="ar-EG" sz="4000" dirty="0" smtClean="0">
                <a:solidFill>
                  <a:srgbClr val="FF0000"/>
                </a:solidFill>
              </a:rPr>
              <a:t>و(3</a:t>
            </a:r>
            <a:r>
              <a:rPr lang="ar-EG" sz="4000" dirty="0">
                <a:solidFill>
                  <a:srgbClr val="FF0000"/>
                </a:solidFill>
              </a:rPr>
              <a:t>) الطرق والأدوات المستخدمة. </a:t>
            </a:r>
            <a:r>
              <a:rPr lang="ar-EG" sz="4000" dirty="0" smtClean="0"/>
              <a:t/>
            </a:r>
            <a:br>
              <a:rPr lang="ar-EG" sz="4000" dirty="0" smtClean="0"/>
            </a:br>
            <a:r>
              <a:rPr lang="ar-EG" sz="4000" dirty="0" smtClean="0"/>
              <a:t>وهذا </a:t>
            </a:r>
            <a:r>
              <a:rPr lang="ar-EG" sz="4000" dirty="0"/>
              <a:t>ما نعرضه فيما يلي:</a:t>
            </a:r>
            <a:r>
              <a:rPr lang="en-US" sz="8800" dirty="0"/>
              <a:t/>
            </a:r>
            <a:br>
              <a:rPr lang="en-US" sz="8800" dirty="0"/>
            </a:br>
            <a:endParaRPr lang="ar-EG" sz="8800" dirty="0">
              <a:solidFill>
                <a:schemeClr val="accent3">
                  <a:lumMod val="75000"/>
                </a:schemeClr>
              </a:solidFill>
            </a:endParaRPr>
          </a:p>
        </p:txBody>
      </p:sp>
    </p:spTree>
    <p:extLst>
      <p:ext uri="{BB962C8B-B14F-4D97-AF65-F5344CB8AC3E}">
        <p14:creationId xmlns:p14="http://schemas.microsoft.com/office/powerpoint/2010/main" val="11617638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142</TotalTime>
  <Words>515</Words>
  <Application>Microsoft Office PowerPoint</Application>
  <PresentationFormat>On-screen Show (4:3)</PresentationFormat>
  <Paragraphs>29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وقد تتكرر الخطوات من الرابعة للسادسة إذا تطلب الأمر حتي نحصل على النتائج الجيدة أو المرغوبة. وهناك عناصر حاكمة في دورة التحسين المستمر تتضمن: (1) التوثيق  و(2) دورة التخطيط والتنفيذ والمراجعة،  و(3) الطرق والأدوات المستخدمة.  وهذا ما نعرضه فيما يلي: </vt:lpstr>
      <vt:lpstr>    1- التوثيق:  وهنا يجري توثيق أداء العملية قبل وبعد التحسينات، فقبل إجراء التحسينات تحدد وتوثق الطريقة الحالية لأداء العملية، ويتيح هذا تقييماً للعملية، وكذا أساسا للمقارنة بأي تحسينات يتم تصميمها أو تنفيذها، وبعد التحسينات يجري توثيق طريقة الأداء الجديدة، فهي ستمثل المعيار الجديد الذي سيحتذي في التنفيذ وعلى أساسه يتم تقييم العملية، وكذلك سيكون هذا المعيار مرجعاً لمخططي الاحتياجات والبرامج التدريبية، وللعاملين في العمليات الأخري المرتبطة بالعملية المحسنة، وأساساً لأي تحسينات ستجري لاحقاً.  </vt:lpstr>
      <vt:lpstr>   2-دورة التخطيط – التنفيذ – المراجعة: وتمثل هذه الدورة أساساً لأنشطة التحسين المستمر، وهي كما يعرفها الشكل رقم (6) توضح عملية التحسين من خلال دائرة تؤكد طبيعتها المستمرة.   </vt:lpstr>
      <vt:lpstr>      3-أدوات وطرق التحسين المستمر، ومنها: - مدخل علامات الاستفهام.  - خرائط التدفق. - قوائم تسجيل البيانات.  - تحليل باريتو. -  الوصف الفكري. - خرائط المراقبة.  - المقابلات والاقتراحات.  - مخططات السبب والنتيجة. - ستة سيجما. - تقليل الفاقد.   </vt:lpstr>
      <vt:lpstr>وشكرا</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تابع أوجه الاستفادة من التربية الدولية في المنظومة التربوية</dc:title>
  <dc:creator>dell</dc:creator>
  <cp:lastModifiedBy>compu2020</cp:lastModifiedBy>
  <cp:revision>21</cp:revision>
  <dcterms:created xsi:type="dcterms:W3CDTF">2006-08-16T00:00:00Z</dcterms:created>
  <dcterms:modified xsi:type="dcterms:W3CDTF">2020-04-11T10:31:25Z</dcterms:modified>
</cp:coreProperties>
</file>